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16"/>
  </p:notesMasterIdLst>
  <p:sldIdLst>
    <p:sldId id="256" r:id="rId5"/>
    <p:sldId id="309" r:id="rId6"/>
    <p:sldId id="261" r:id="rId7"/>
    <p:sldId id="262" r:id="rId8"/>
    <p:sldId id="310" r:id="rId9"/>
    <p:sldId id="323" r:id="rId10"/>
    <p:sldId id="336" r:id="rId11"/>
    <p:sldId id="329" r:id="rId12"/>
    <p:sldId id="331" r:id="rId13"/>
    <p:sldId id="333" r:id="rId14"/>
    <p:sldId id="335" r:id="rId15"/>
  </p:sldIdLst>
  <p:sldSz cx="9144000" cy="5143500" type="screen16x9"/>
  <p:notesSz cx="6858000" cy="9144000"/>
  <p:embeddedFontLst>
    <p:embeddedFont>
      <p:font typeface="M PLUS Rounded 1c" panose="020B0604020202020204" charset="-128"/>
      <p:regular r:id="rId17"/>
      <p:bold r:id="rId18"/>
    </p:embeddedFont>
    <p:embeddedFont>
      <p:font typeface="#9Slide03 Bebas Neue Bold" panose="020B0604020202020204" charset="0"/>
      <p:bold r:id="rId19"/>
    </p:embeddedFont>
    <p:embeddedFont>
      <p:font typeface="Bebas Neue" panose="020B0604020202020204" charset="0"/>
      <p:regular r:id="rId20"/>
    </p:embeddedFont>
    <p:embeddedFont>
      <p:font typeface="Cambria Math" panose="02040503050406030204" pitchFamily="18" charset="0"/>
      <p:regular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61C38DA-3E98-4017-942D-28E5D27548F2}">
          <p14:sldIdLst>
            <p14:sldId id="256"/>
            <p14:sldId id="309"/>
            <p14:sldId id="261"/>
            <p14:sldId id="262"/>
            <p14:sldId id="310"/>
            <p14:sldId id="323"/>
            <p14:sldId id="336"/>
            <p14:sldId id="329"/>
            <p14:sldId id="331"/>
            <p14:sldId id="333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ý Thanh Hải" initials="LTH" lastIdx="1" clrIdx="0">
    <p:extLst>
      <p:ext uri="{19B8F6BF-5375-455C-9EA6-DF929625EA0E}">
        <p15:presenceInfo xmlns:p15="http://schemas.microsoft.com/office/powerpoint/2012/main" userId="Lý Thanh Hả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73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AD81E-02B8-4ABB-9C35-964C1F7B8424}">
  <a:tblStyle styleId="{557AD81E-02B8-4ABB-9C35-964C1F7B8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7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37053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53640" y="1188720"/>
            <a:ext cx="6348004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3500" b="1" dirty="0">
                <a:latin typeface="#9Slide03 Bebas Neue Bold" panose="020B0606020202050201" pitchFamily="34" charset="0"/>
              </a:rPr>
              <a:t>Tìm tần số cơ bản của tín hiệu tiếng nói</a:t>
            </a:r>
            <a:br>
              <a:rPr lang="vi-VN" sz="4000" dirty="0">
                <a:latin typeface="#9Slide03 Bebas Neue Bold" panose="020B0606020202050201" pitchFamily="34" charset="0"/>
              </a:rPr>
            </a:br>
            <a:r>
              <a:rPr lang="en-US" sz="4000" dirty="0">
                <a:latin typeface="#9Slide03 Bebas Neue Bold" panose="020B0606020202050201" pitchFamily="34" charset="0"/>
              </a:rPr>
              <a:t>                                                          </a:t>
            </a:r>
            <a:r>
              <a:rPr lang="en-US" sz="3000" dirty="0" err="1">
                <a:solidFill>
                  <a:srgbClr val="FFFCEB"/>
                </a:solidFill>
                <a:latin typeface="#9Slide03 Bebas Neue Bold" panose="020B0606020202050201" pitchFamily="34" charset="0"/>
              </a:rPr>
              <a:t>Nhóm</a:t>
            </a:r>
            <a:r>
              <a:rPr lang="en-US" sz="3000" dirty="0">
                <a:solidFill>
                  <a:srgbClr val="FFFCEB"/>
                </a:solidFill>
                <a:latin typeface="#9Slide03 Bebas Neue Bold" panose="020B0606020202050201" pitchFamily="34" charset="0"/>
              </a:rPr>
              <a:t> 06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3764280" y="2452689"/>
            <a:ext cx="4884964" cy="587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089BC-DAFB-45E1-B1A8-FD9EBFB146F5}"/>
              </a:ext>
            </a:extLst>
          </p:cNvPr>
          <p:cNvSpPr/>
          <p:nvPr/>
        </p:nvSpPr>
        <p:spPr>
          <a:xfrm>
            <a:off x="3638549" y="65149"/>
            <a:ext cx="3143251" cy="592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Xử</a:t>
            </a:r>
            <a:r>
              <a:rPr lang="en-US" sz="1800" dirty="0"/>
              <a:t> Lý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vi-VN" sz="1800" dirty="0"/>
          </a:p>
        </p:txBody>
      </p:sp>
      <p:sp>
        <p:nvSpPr>
          <p:cNvPr id="5" name="Google Shape;163;p30">
            <a:extLst>
              <a:ext uri="{FF2B5EF4-FFF2-40B4-BE49-F238E27FC236}">
                <a16:creationId xmlns:a16="http://schemas.microsoft.com/office/drawing/2014/main" id="{4B80A0AF-FFE9-47A3-BF73-6A3F7F306BF7}"/>
              </a:ext>
            </a:extLst>
          </p:cNvPr>
          <p:cNvSpPr txBox="1">
            <a:spLocks/>
          </p:cNvSpPr>
          <p:nvPr/>
        </p:nvSpPr>
        <p:spPr>
          <a:xfrm>
            <a:off x="4495800" y="303847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Lý Thanh Hải</a:t>
            </a:r>
            <a:endParaRPr lang="en-US" sz="1800" dirty="0"/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0558050-C431-44FB-805B-31815798AEFC}"/>
              </a:ext>
            </a:extLst>
          </p:cNvPr>
          <p:cNvSpPr txBox="1">
            <a:spLocks/>
          </p:cNvSpPr>
          <p:nvPr/>
        </p:nvSpPr>
        <p:spPr>
          <a:xfrm>
            <a:off x="4495800" y="358949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102190061</a:t>
            </a:r>
            <a:endParaRPr lang="en-US" sz="1800" dirty="0"/>
          </a:p>
        </p:txBody>
      </p:sp>
      <p:sp>
        <p:nvSpPr>
          <p:cNvPr id="7" name="Google Shape;163;p30">
            <a:extLst>
              <a:ext uri="{FF2B5EF4-FFF2-40B4-BE49-F238E27FC236}">
                <a16:creationId xmlns:a16="http://schemas.microsoft.com/office/drawing/2014/main" id="{7EF6E67A-108A-4469-9C35-66A99E908375}"/>
              </a:ext>
            </a:extLst>
          </p:cNvPr>
          <p:cNvSpPr txBox="1">
            <a:spLocks/>
          </p:cNvSpPr>
          <p:nvPr/>
        </p:nvSpPr>
        <p:spPr>
          <a:xfrm>
            <a:off x="4495800" y="4211957"/>
            <a:ext cx="4648200" cy="46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19TCLC_DT2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AA0B3-DE77-4B51-A67D-3108B5B0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744980"/>
            <a:ext cx="5440680" cy="33114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B2CD7-C705-4F84-898D-C91F26667C91}"/>
              </a:ext>
            </a:extLst>
          </p:cNvPr>
          <p:cNvSpPr txBox="1"/>
          <p:nvPr/>
        </p:nvSpPr>
        <p:spPr>
          <a:xfrm>
            <a:off x="5547360" y="1676400"/>
            <a:ext cx="3596640" cy="222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còn tồn tại một vài pitch ảo.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5161F-F0D8-4897-877C-E9DFA8434DB7}"/>
              </a:ext>
            </a:extLst>
          </p:cNvPr>
          <p:cNvSpPr txBox="1"/>
          <p:nvPr/>
        </p:nvSpPr>
        <p:spPr>
          <a:xfrm>
            <a:off x="5055870" y="398905"/>
            <a:ext cx="4579620" cy="1175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Phone_</a:t>
            </a: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145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33.7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</a:t>
            </a:r>
            <a:endParaRPr lang="vi-VN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125.0039, F0std = 41.9752</a:t>
            </a:r>
          </a:p>
        </p:txBody>
      </p:sp>
    </p:spTree>
    <p:extLst>
      <p:ext uri="{BB962C8B-B14F-4D97-AF65-F5344CB8AC3E}">
        <p14:creationId xmlns:p14="http://schemas.microsoft.com/office/powerpoint/2010/main" val="3792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5B3F5-4E18-40EE-999E-4D80926B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1595058"/>
            <a:ext cx="5311140" cy="33990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4F1AD-933E-4F43-A2C9-C0C05C3A938B}"/>
              </a:ext>
            </a:extLst>
          </p:cNvPr>
          <p:cNvSpPr txBox="1"/>
          <p:nvPr/>
        </p:nvSpPr>
        <p:spPr>
          <a:xfrm>
            <a:off x="-471488" y="419287"/>
            <a:ext cx="4572000" cy="1175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Phone_M2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129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18.6(file lab)</a:t>
            </a:r>
            <a:endParaRPr lang="vi-VN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119.645, F0std = </a:t>
            </a: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24.346</a:t>
            </a:r>
            <a:endParaRPr lang="vi-VN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DA821-990A-40CC-B3E8-4E45825B1BD7}"/>
              </a:ext>
            </a:extLst>
          </p:cNvPr>
          <p:cNvSpPr txBox="1"/>
          <p:nvPr/>
        </p:nvSpPr>
        <p:spPr>
          <a:xfrm>
            <a:off x="0" y="1595058"/>
            <a:ext cx="3629025" cy="222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còn tồn tại một vài pitch ảo.</a:t>
            </a:r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962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1484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NỘI DUNG</a:t>
            </a:r>
            <a:endParaRPr dirty="0">
              <a:latin typeface="+mj-l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1973158" y="1022819"/>
            <a:ext cx="5213138" cy="50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Sơ đồ thuật toán tìm F0 bằng hàm amdf.</a:t>
            </a:r>
            <a:endParaRPr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4"/>
          </p:nvPr>
        </p:nvSpPr>
        <p:spPr>
          <a:xfrm>
            <a:off x="1435553" y="1027924"/>
            <a:ext cx="522576" cy="491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1973158" y="1870020"/>
            <a:ext cx="5450204" cy="50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thử. </a:t>
            </a:r>
            <a:endParaRPr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5" name="Google Shape;178;p32">
            <a:extLst>
              <a:ext uri="{FF2B5EF4-FFF2-40B4-BE49-F238E27FC236}">
                <a16:creationId xmlns:a16="http://schemas.microsoft.com/office/drawing/2014/main" id="{D746E265-DD6F-40BF-81D2-D351AB4563EE}"/>
              </a:ext>
            </a:extLst>
          </p:cNvPr>
          <p:cNvSpPr txBox="1">
            <a:spLocks/>
          </p:cNvSpPr>
          <p:nvPr/>
        </p:nvSpPr>
        <p:spPr>
          <a:xfrm>
            <a:off x="1435553" y="1785074"/>
            <a:ext cx="522576" cy="546451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524C0-D83B-4D05-930D-524A1939FE3E}"/>
              </a:ext>
            </a:extLst>
          </p:cNvPr>
          <p:cNvSpPr txBox="1"/>
          <p:nvPr/>
        </p:nvSpPr>
        <p:spPr>
          <a:xfrm>
            <a:off x="2257956" y="2367191"/>
            <a:ext cx="597021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Cách xác định ngưỡng.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75733-D1C0-40AA-A4D4-6CC190DAC2DA}"/>
              </a:ext>
            </a:extLst>
          </p:cNvPr>
          <p:cNvSpPr txBox="1"/>
          <p:nvPr/>
        </p:nvSpPr>
        <p:spPr>
          <a:xfrm>
            <a:off x="1805729" y="2811975"/>
            <a:ext cx="642243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</a:pPr>
            <a:r>
              <a:rPr lang="fr-FR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vi-VN" sz="18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 quả thực nghiệm.</a:t>
            </a:r>
            <a:endParaRPr lang="vi-VN" sz="1800" kern="1400" spc="-10" dirty="0">
              <a:solidFill>
                <a:srgbClr val="FFFFFF"/>
              </a:solidFill>
              <a:effectLst/>
              <a:latin typeface="VN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78;p32">
            <a:extLst>
              <a:ext uri="{FF2B5EF4-FFF2-40B4-BE49-F238E27FC236}">
                <a16:creationId xmlns:a16="http://schemas.microsoft.com/office/drawing/2014/main" id="{271C962A-7931-4238-9C86-30B44151D7C1}"/>
              </a:ext>
            </a:extLst>
          </p:cNvPr>
          <p:cNvSpPr txBox="1">
            <a:spLocks/>
          </p:cNvSpPr>
          <p:nvPr/>
        </p:nvSpPr>
        <p:spPr>
          <a:xfrm>
            <a:off x="1435553" y="3377833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03</a:t>
            </a:r>
            <a:endParaRPr lang="en" sz="2000" dirty="0"/>
          </a:p>
        </p:txBody>
      </p:sp>
      <p:sp>
        <p:nvSpPr>
          <p:cNvPr id="12" name="Google Shape;179;p32">
            <a:extLst>
              <a:ext uri="{FF2B5EF4-FFF2-40B4-BE49-F238E27FC236}">
                <a16:creationId xmlns:a16="http://schemas.microsoft.com/office/drawing/2014/main" id="{64BC2856-85E7-4260-9511-C0622944FA3C}"/>
              </a:ext>
            </a:extLst>
          </p:cNvPr>
          <p:cNvSpPr txBox="1">
            <a:spLocks/>
          </p:cNvSpPr>
          <p:nvPr/>
        </p:nvSpPr>
        <p:spPr>
          <a:xfrm>
            <a:off x="1958129" y="3377833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Đề xuất.</a:t>
            </a:r>
            <a:endParaRPr lang="vi-VN"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3" name="Google Shape;178;p32">
            <a:extLst>
              <a:ext uri="{FF2B5EF4-FFF2-40B4-BE49-F238E27FC236}">
                <a16:creationId xmlns:a16="http://schemas.microsoft.com/office/drawing/2014/main" id="{EE9EC6AA-BD49-4841-9C62-1E04988D9ADD}"/>
              </a:ext>
            </a:extLst>
          </p:cNvPr>
          <p:cNvSpPr txBox="1">
            <a:spLocks/>
          </p:cNvSpPr>
          <p:nvPr/>
        </p:nvSpPr>
        <p:spPr>
          <a:xfrm>
            <a:off x="1435553" y="4115576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04</a:t>
            </a:r>
            <a:endParaRPr lang="en" sz="2000" dirty="0"/>
          </a:p>
        </p:txBody>
      </p:sp>
      <p:sp>
        <p:nvSpPr>
          <p:cNvPr id="14" name="Google Shape;179;p32">
            <a:extLst>
              <a:ext uri="{FF2B5EF4-FFF2-40B4-BE49-F238E27FC236}">
                <a16:creationId xmlns:a16="http://schemas.microsoft.com/office/drawing/2014/main" id="{B08533FB-7A04-44E8-B452-850B5A3BA9EA}"/>
              </a:ext>
            </a:extLst>
          </p:cNvPr>
          <p:cNvSpPr txBox="1">
            <a:spLocks/>
          </p:cNvSpPr>
          <p:nvPr/>
        </p:nvSpPr>
        <p:spPr>
          <a:xfrm>
            <a:off x="1973158" y="4109367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Chạy chương trình</a:t>
            </a:r>
            <a:r>
              <a:rPr lang="vi-VN" sz="1800" b="1" dirty="0">
                <a:latin typeface="+mj-lt"/>
              </a:rPr>
              <a:t>.</a:t>
            </a:r>
            <a:endParaRPr lang="vi-V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67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21" grpId="0"/>
      <p:bldP spid="23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97316" y="1546860"/>
            <a:ext cx="5125304" cy="1594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latin typeface="+mj-lt"/>
              </a:rPr>
              <a:t>Sơ đồ thuật toán tìm F0 bằng hàm amdf.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597316" y="419622"/>
            <a:ext cx="3297300" cy="1127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691640" y="-80010"/>
            <a:ext cx="7086600" cy="63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18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F0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amdf</a:t>
            </a:r>
            <a:endParaRPr lang="vi-VN" sz="1800" b="1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38E16-84FA-4D5F-AD97-E025F863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640080"/>
            <a:ext cx="7787640" cy="4351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681136" y="1554480"/>
            <a:ext cx="4835744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effectLst/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thử.</a:t>
            </a:r>
            <a:endParaRPr lang="vi-VN" sz="2200" dirty="0">
              <a:latin typeface="+mj-l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681136" y="411480"/>
            <a:ext cx="32973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4" y="165882"/>
            <a:ext cx="68064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Cách tìm ngưỡng để xác định khung tín hiệu.</a:t>
            </a:r>
            <a:endParaRPr lang="vi-VN" sz="24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29A89-C5D9-4FE5-8705-11A7F0A3AA67}"/>
              </a:ext>
            </a:extLst>
          </p:cNvPr>
          <p:cNvSpPr txBox="1"/>
          <p:nvPr/>
        </p:nvSpPr>
        <p:spPr>
          <a:xfrm>
            <a:off x="706895" y="828468"/>
            <a:ext cx="6410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839D2-1E91-477C-889C-77AFC7C9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54" y="837933"/>
            <a:ext cx="7972286" cy="34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D41B17-1459-4529-817F-139DBA0BC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609600"/>
            <a:ext cx="8869680" cy="1962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/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=&gt; Ngưỡng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1" kern="1400" spc="-1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0.328648 + 0.341712 + 0.314698 + 0.315477</m:t>
                        </m:r>
                      </m:num>
                      <m:den>
                        <m:r>
                          <a:rPr lang="vi-VN" sz="1800" b="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0.325133 </a:t>
                </a:r>
                <a14:m>
                  <m:oMath xmlns:m="http://schemas.openxmlformats.org/officeDocument/2006/math">
                    <m:r>
                      <a:rPr lang="vi-VN" sz="1800" i="1" kern="1400" spc="-1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0.33</a:t>
                </a:r>
              </a:p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u="sng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vi-VN" sz="1800" u="sng" kern="1400" spc="-10" dirty="0">
                  <a:solidFill>
                    <a:srgbClr val="FFFFFF"/>
                  </a:solidFill>
                  <a:effectLst/>
                  <a:latin typeface="VNtimes new roman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624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335280" y="97302"/>
            <a:ext cx="54998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r>
              <a:rPr lang="vi-VN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8803-859F-4E5C-B771-70A5ED143463}"/>
              </a:ext>
            </a:extLst>
          </p:cNvPr>
          <p:cNvSpPr txBox="1"/>
          <p:nvPr/>
        </p:nvSpPr>
        <p:spPr>
          <a:xfrm>
            <a:off x="4799386" y="384604"/>
            <a:ext cx="4572000" cy="1175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Studio_F2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200, F0std = 46.1(file lab)</a:t>
            </a:r>
            <a:endParaRPr lang="vi-VN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177.851, F0std = 62.66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F8BC2-039F-4610-A662-B25279CA353E}"/>
              </a:ext>
            </a:extLst>
          </p:cNvPr>
          <p:cNvSpPr txBox="1"/>
          <p:nvPr/>
        </p:nvSpPr>
        <p:spPr>
          <a:xfrm>
            <a:off x="5296894" y="1765091"/>
            <a:ext cx="3847106" cy="222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còn tồn tại một vài pitch ảo.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11D14A-4496-4E58-B07A-3B8FD428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942532"/>
            <a:ext cx="5052060" cy="31036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6B28E1-A633-4749-92CB-F28A1ADF2665}"/>
              </a:ext>
            </a:extLst>
          </p:cNvPr>
          <p:cNvSpPr txBox="1"/>
          <p:nvPr/>
        </p:nvSpPr>
        <p:spPr>
          <a:xfrm>
            <a:off x="5288280" y="3960474"/>
            <a:ext cx="38557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endParaRPr lang="vi-VN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65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83096-0831-4DA7-ABE6-C19495ECD57C}"/>
              </a:ext>
            </a:extLst>
          </p:cNvPr>
          <p:cNvSpPr txBox="1"/>
          <p:nvPr/>
        </p:nvSpPr>
        <p:spPr>
          <a:xfrm>
            <a:off x="0" y="1556769"/>
            <a:ext cx="3733137" cy="2222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còn tồn tại một vài pitch ảo.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4E65B-AF96-4F81-A29B-501635744797}"/>
              </a:ext>
            </a:extLst>
          </p:cNvPr>
          <p:cNvSpPr txBox="1"/>
          <p:nvPr/>
        </p:nvSpPr>
        <p:spPr>
          <a:xfrm>
            <a:off x="-472440" y="380998"/>
            <a:ext cx="6378603" cy="1175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Studio_M2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155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30.8</a:t>
            </a: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</a:t>
            </a:r>
            <a:endParaRPr lang="vi-VN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130.7752, F0std = 42.55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02C90-8261-4359-BAE6-7DC0464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1729740"/>
            <a:ext cx="5234940" cy="330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5" ma:contentTypeDescription="Create a new document." ma:contentTypeScope="" ma:versionID="1c8b1f3027a41ab8aaaeaf364d315617">
  <xsd:schema xmlns:xsd="http://www.w3.org/2001/XMLSchema" xmlns:xs="http://www.w3.org/2001/XMLSchema" xmlns:p="http://schemas.microsoft.com/office/2006/metadata/properties" xmlns:ns3="bcc93e5d-aa92-4340-bbe9-3f48eda4f7a5" xmlns:ns4="e26b1b60-1f33-4f4e-bff5-0f62f09d6209" targetNamespace="http://schemas.microsoft.com/office/2006/metadata/properties" ma:root="true" ma:fieldsID="91147bcb72a3573732647367c6766791" ns3:_="" ns4:_="">
    <xsd:import namespace="bcc93e5d-aa92-4340-bbe9-3f48eda4f7a5"/>
    <xsd:import namespace="e26b1b60-1f33-4f4e-bff5-0f62f09d62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D3D954-1C4E-4BC1-A61C-42C44A31C9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DD3167-1D5C-40DB-A093-555E7A6240A8}">
  <ds:schemaRefs>
    <ds:schemaRef ds:uri="bcc93e5d-aa92-4340-bbe9-3f48eda4f7a5"/>
    <ds:schemaRef ds:uri="e26b1b60-1f33-4f4e-bff5-0f62f09d62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DC22AD-2F55-4A74-8CEE-7809A38D9574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862</TotalTime>
  <Words>467</Words>
  <Application>Microsoft Office PowerPoint</Application>
  <PresentationFormat>On-screen Show (16:9)</PresentationFormat>
  <Paragraphs>56</Paragraphs>
  <Slides>11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#9Slide03 Bebas Neue Bold</vt:lpstr>
      <vt:lpstr>Cambria Math</vt:lpstr>
      <vt:lpstr>Arial</vt:lpstr>
      <vt:lpstr>Bebas Neue</vt:lpstr>
      <vt:lpstr>VNtimes new roman</vt:lpstr>
      <vt:lpstr>M PLUS Rounded 1c</vt:lpstr>
      <vt:lpstr>Times New Roman</vt:lpstr>
      <vt:lpstr>Architecture major for college by Slidesgo</vt:lpstr>
      <vt:lpstr>Tìm tần số cơ bản của tín hiệu tiếng nói                                                           Nhóm 06</vt:lpstr>
      <vt:lpstr>NỘI DUNG</vt:lpstr>
      <vt:lpstr>Sơ đồ thuật toán tìm F0 bằng hàm amdf.</vt:lpstr>
      <vt:lpstr>        Sơ đồ thuật toán tính F0 theo hàm amdf</vt:lpstr>
      <vt:lpstr>Cách xác định ngưỡng và kết quả thực nghiệm trên tín hiệu kiểm thử.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dự án 19NH10</dc:title>
  <dc:creator>Admin</dc:creator>
  <cp:lastModifiedBy>Lý Thanh Hải</cp:lastModifiedBy>
  <cp:revision>59</cp:revision>
  <dcterms:modified xsi:type="dcterms:W3CDTF">2021-10-19T18:52:31Z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